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8" d="100"/>
          <a:sy n="98" d="100"/>
        </p:scale>
        <p:origin x="13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3.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b="1" dirty="0">
                <a:solidFill>
                  <a:schemeClr val="bg2"/>
                </a:solidFill>
                <a:latin typeface="Arial" panose="020B0604020202020204" pitchFamily="34" charset="0"/>
                <a:ea typeface="SF Pro" pitchFamily="2" charset="0"/>
                <a:cs typeface="Arial" panose="020B0604020202020204" pitchFamily="34" charset="0"/>
              </a:rPr>
              <a:t>Karan </a:t>
            </a:r>
            <a:r>
              <a:rPr lang="en-US" b="1" dirty="0" err="1">
                <a:solidFill>
                  <a:schemeClr val="bg2"/>
                </a:solidFill>
                <a:latin typeface="Arial" panose="020B0604020202020204" pitchFamily="34" charset="0"/>
                <a:ea typeface="SF Pro" pitchFamily="2" charset="0"/>
                <a:cs typeface="Arial" panose="020B0604020202020204" pitchFamily="34" charset="0"/>
              </a:rPr>
              <a:t>Verma</a:t>
            </a:r>
            <a:endParaRPr lang="en-US" b="1" dirty="0">
              <a:solidFill>
                <a:schemeClr val="bg2"/>
              </a:solidFill>
              <a:latin typeface="Arial" panose="020B0604020202020204" pitchFamily="34" charset="0"/>
              <a:ea typeface="SF Pro" pitchFamily="2" charset="0"/>
              <a:cs typeface="Arial" panose="020B0604020202020204" pitchFamily="34" charset="0"/>
            </a:endParaRPr>
          </a:p>
          <a:p>
            <a:r>
              <a:rPr lang="en-US" b="1" dirty="0">
                <a:solidFill>
                  <a:schemeClr val="bg2"/>
                </a:solidFill>
                <a:latin typeface="Arial" panose="020B0604020202020204" pitchFamily="34" charset="0"/>
                <a:ea typeface="SF Pro" pitchFamily="2" charset="0"/>
                <a:cs typeface="Arial" panose="020B0604020202020204" pitchFamily="34" charset="0"/>
              </a:rPr>
              <a:t>19</a:t>
            </a:r>
            <a:r>
              <a:rPr lang="en-US" b="1" baseline="30000" dirty="0">
                <a:solidFill>
                  <a:schemeClr val="bg2"/>
                </a:solidFill>
                <a:latin typeface="Arial" panose="020B0604020202020204" pitchFamily="34" charset="0"/>
                <a:ea typeface="SF Pro" pitchFamily="2" charset="0"/>
                <a:cs typeface="Arial" panose="020B0604020202020204" pitchFamily="34" charset="0"/>
              </a:rPr>
              <a:t>th</a:t>
            </a:r>
            <a:r>
              <a:rPr lang="en-US" b="1" dirty="0">
                <a:solidFill>
                  <a:schemeClr val="bg2"/>
                </a:solidFill>
                <a:latin typeface="Arial" panose="020B0604020202020204" pitchFamily="34" charset="0"/>
                <a:ea typeface="SF Pro" pitchFamily="2" charset="0"/>
                <a:cs typeface="Arial" panose="020B0604020202020204" pitchFamily="34" charset="0"/>
              </a:rPr>
              <a:t> March,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pPr algn="just">
              <a:buFont typeface="Wingdings" panose="05000000000000000000" pitchFamily="2" charset="2"/>
              <a:buChar char="v"/>
            </a:pPr>
            <a:r>
              <a:rPr lang="en-US" sz="2000" dirty="0">
                <a:solidFill>
                  <a:schemeClr val="accent3">
                    <a:lumMod val="25000"/>
                  </a:schemeClr>
                </a:solidFill>
                <a:latin typeface="Arial" panose="020B0604020202020204" pitchFamily="34" charset="0"/>
                <a:cs typeface="Arial" panose="020B0604020202020204" pitchFamily="34" charset="0"/>
              </a:rPr>
              <a:t>We performed exploratory data analysis and determined the training labels.</a:t>
            </a:r>
          </a:p>
          <a:p>
            <a:pPr algn="just">
              <a:buFont typeface="Wingdings" panose="05000000000000000000" pitchFamily="2" charset="2"/>
              <a:buChar char="v"/>
            </a:pPr>
            <a:r>
              <a:rPr lang="en-US" sz="2000" dirty="0">
                <a:solidFill>
                  <a:schemeClr val="accent3">
                    <a:lumMod val="25000"/>
                  </a:schemeClr>
                </a:solidFill>
                <a:latin typeface="Arial" panose="020B0604020202020204" pitchFamily="34" charset="0"/>
                <a:cs typeface="Arial" panose="020B0604020202020204" pitchFamily="34" charset="0"/>
              </a:rPr>
              <a:t>We calculated the number of launches at each site, and the number and occurrence of each orbits</a:t>
            </a:r>
          </a:p>
          <a:p>
            <a:pPr algn="just">
              <a:buFont typeface="Wingdings" panose="05000000000000000000" pitchFamily="2" charset="2"/>
              <a:buChar char="v"/>
            </a:pPr>
            <a:r>
              <a:rPr lang="en-US" sz="2000" dirty="0">
                <a:solidFill>
                  <a:schemeClr val="accent3">
                    <a:lumMod val="25000"/>
                  </a:schemeClr>
                </a:solidFill>
                <a:latin typeface="Arial" panose="020B0604020202020204" pitchFamily="34" charset="0"/>
                <a:cs typeface="Arial" panose="020B0604020202020204" pitchFamily="34" charset="0"/>
              </a:rPr>
              <a:t>We created landing outcome label from outcome column and exported the results to csv.</a:t>
            </a:r>
          </a:p>
          <a:p>
            <a:pPr>
              <a:lnSpc>
                <a:spcPct val="100000"/>
              </a:lnSpc>
              <a:spcBef>
                <a:spcPts val="1400"/>
              </a:spcBef>
              <a:buFont typeface="Wingdings" panose="05000000000000000000" pitchFamily="2" charset="2"/>
              <a:buChar char="v"/>
            </a:pPr>
            <a:r>
              <a:rPr lang="en-US" sz="2000" dirty="0">
                <a:solidFill>
                  <a:schemeClr val="accent3">
                    <a:lumMod val="25000"/>
                  </a:schemeClr>
                </a:solidFill>
                <a:latin typeface="Arial" panose="020B0604020202020204" pitchFamily="34" charset="0"/>
                <a:cs typeface="Arial" panose="020B0604020202020204" pitchFamily="34" charset="0"/>
              </a:rPr>
              <a:t>For reference: </a:t>
            </a:r>
            <a:r>
              <a:rPr lang="en-US" sz="2000" dirty="0" smtClean="0">
                <a:solidFill>
                  <a:srgbClr val="1C7DDB"/>
                </a:solidFill>
                <a:latin typeface="Arial" panose="020B0604020202020204" pitchFamily="34" charset="0"/>
                <a:cs typeface="Arial" panose="020B0604020202020204" pitchFamily="34" charset="0"/>
              </a:rPr>
              <a:t>https</a:t>
            </a:r>
            <a:r>
              <a:rPr lang="en-US" sz="2000" dirty="0">
                <a:solidFill>
                  <a:srgbClr val="1C7DDB"/>
                </a:solidFill>
                <a:latin typeface="Arial" panose="020B0604020202020204" pitchFamily="34" charset="0"/>
                <a:cs typeface="Arial" panose="020B0604020202020204" pitchFamily="34" charset="0"/>
              </a:rPr>
              <a:t>://</a:t>
            </a:r>
            <a:r>
              <a:rPr lang="en-US" sz="2000" dirty="0" smtClean="0">
                <a:solidFill>
                  <a:srgbClr val="1C7DDB"/>
                </a:solidFill>
                <a:latin typeface="Arial" panose="020B0604020202020204" pitchFamily="34" charset="0"/>
                <a:cs typeface="Arial" panose="020B0604020202020204" pitchFamily="34" charset="0"/>
              </a:rPr>
              <a:t>github.com/karannxo/Capstone-Project-SPACE-Y/blob/f12c6ce17fda751b612dcae515775e2b9443e055/Week%201%20Data%20Wrangling.ipynb</a:t>
            </a:r>
            <a:endParaRPr lang="en-US" sz="20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pPr algn="just">
              <a:buFont typeface="Wingdings" panose="05000000000000000000" pitchFamily="2" charset="2"/>
              <a:buChar char="v"/>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For reference: </a:t>
            </a:r>
            <a:r>
              <a:rPr lang="en-US" sz="2000" dirty="0" smtClean="0">
                <a:solidFill>
                  <a:srgbClr val="1C7DDB"/>
                </a:solidFill>
                <a:latin typeface="Arial" panose="020B0604020202020204" pitchFamily="34" charset="0"/>
                <a:cs typeface="Arial" panose="020B0604020202020204" pitchFamily="34" charset="0"/>
              </a:rPr>
              <a:t>https</a:t>
            </a:r>
            <a:r>
              <a:rPr lang="en-US" sz="2000" dirty="0">
                <a:solidFill>
                  <a:srgbClr val="1C7DDB"/>
                </a:solidFill>
                <a:latin typeface="Arial" panose="020B0604020202020204" pitchFamily="34" charset="0"/>
                <a:cs typeface="Arial" panose="020B0604020202020204" pitchFamily="34" charset="0"/>
              </a:rPr>
              <a:t>://</a:t>
            </a:r>
            <a:r>
              <a:rPr lang="en-US" sz="2000" dirty="0" smtClean="0">
                <a:solidFill>
                  <a:srgbClr val="1C7DDB"/>
                </a:solidFill>
                <a:latin typeface="Arial" panose="020B0604020202020204" pitchFamily="34" charset="0"/>
                <a:cs typeface="Arial" panose="020B0604020202020204" pitchFamily="34" charset="0"/>
              </a:rPr>
              <a:t>github.com/karannxo/Capstone-Project-SPACE-Y/blob/f12c6ce17fda751b612dcae515775e2b9443e055/Week%202%20EDA%20Python.ipynb</a:t>
            </a:r>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2"/>
            <a:ext cx="9745589" cy="5030490"/>
          </a:xfrm>
          <a:prstGeom prst="rect">
            <a:avLst/>
          </a:prstGeom>
        </p:spPr>
        <p:txBody>
          <a:bodyPr lIns="91440" tIns="45720" rIns="91440" bIns="45720" anchor="t"/>
          <a:lstStyle/>
          <a:p>
            <a:pPr algn="just">
              <a:lnSpc>
                <a:spcPct val="100000"/>
              </a:lnSpc>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We loaded the SpaceX dataset into a PostgreSQL database without leaving the </a:t>
            </a:r>
            <a:r>
              <a:rPr lang="en-US" sz="2200" dirty="0" err="1">
                <a:latin typeface="Arial" panose="020B0604020202020204" pitchFamily="34" charset="0"/>
                <a:cs typeface="Arial" panose="020B0604020202020204" pitchFamily="34" charset="0"/>
              </a:rPr>
              <a:t>jupyter</a:t>
            </a:r>
            <a:r>
              <a:rPr lang="en-US" sz="2200" dirty="0">
                <a:latin typeface="Arial" panose="020B0604020202020204" pitchFamily="34" charset="0"/>
                <a:cs typeface="Arial" panose="020B0604020202020204" pitchFamily="34" charset="0"/>
              </a:rPr>
              <a:t> notebook.</a:t>
            </a:r>
          </a:p>
          <a:p>
            <a:pPr algn="just">
              <a:lnSpc>
                <a:spcPct val="100000"/>
              </a:lnSpc>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We applied EDA with SQL to get insight from the data. We wrote queries to find out for instance:</a:t>
            </a:r>
          </a:p>
          <a:p>
            <a:pPr lvl="1" algn="just">
              <a:lnSpc>
                <a:spcPct val="100000"/>
              </a:lnSpc>
              <a:spcBef>
                <a:spcPts val="1400"/>
              </a:spcBef>
              <a:buFont typeface="Wingdings" panose="05000000000000000000" pitchFamily="2" charset="2"/>
              <a:buChar char="Ø"/>
            </a:pPr>
            <a:r>
              <a:rPr lang="en-US" sz="1700" dirty="0">
                <a:latin typeface="Arial" panose="020B0604020202020204" pitchFamily="34" charset="0"/>
                <a:cs typeface="Arial" panose="020B0604020202020204" pitchFamily="34" charset="0"/>
              </a:rPr>
              <a:t>The names of unique launch sites in the space mission.</a:t>
            </a:r>
          </a:p>
          <a:p>
            <a:pPr lvl="1" algn="just">
              <a:lnSpc>
                <a:spcPct val="100000"/>
              </a:lnSpc>
              <a:spcBef>
                <a:spcPts val="1400"/>
              </a:spcBef>
              <a:buFont typeface="Wingdings" panose="05000000000000000000" pitchFamily="2" charset="2"/>
              <a:buChar char="Ø"/>
            </a:pPr>
            <a:r>
              <a:rPr lang="en-US" sz="1700" dirty="0">
                <a:latin typeface="Arial" panose="020B0604020202020204" pitchFamily="34" charset="0"/>
                <a:cs typeface="Arial" panose="020B0604020202020204" pitchFamily="34" charset="0"/>
              </a:rPr>
              <a:t>The total payload mass carried by boosters launched by NASA (CRS)</a:t>
            </a:r>
          </a:p>
          <a:p>
            <a:pPr lvl="1" algn="just">
              <a:lnSpc>
                <a:spcPct val="100000"/>
              </a:lnSpc>
              <a:spcBef>
                <a:spcPts val="1400"/>
              </a:spcBef>
              <a:buFont typeface="Wingdings" panose="05000000000000000000" pitchFamily="2" charset="2"/>
              <a:buChar char="Ø"/>
            </a:pPr>
            <a:r>
              <a:rPr lang="en-US" sz="1700" dirty="0">
                <a:latin typeface="Arial" panose="020B0604020202020204" pitchFamily="34" charset="0"/>
                <a:cs typeface="Arial" panose="020B0604020202020204" pitchFamily="34" charset="0"/>
              </a:rPr>
              <a:t>The average payload mass carried by booster version F9 v1.1</a:t>
            </a:r>
          </a:p>
          <a:p>
            <a:pPr lvl="1" algn="just">
              <a:lnSpc>
                <a:spcPct val="100000"/>
              </a:lnSpc>
              <a:spcBef>
                <a:spcPts val="1400"/>
              </a:spcBef>
              <a:buFont typeface="Wingdings" panose="05000000000000000000" pitchFamily="2" charset="2"/>
              <a:buChar char="Ø"/>
            </a:pPr>
            <a:r>
              <a:rPr lang="en-US" sz="1700" dirty="0">
                <a:latin typeface="Arial" panose="020B0604020202020204" pitchFamily="34" charset="0"/>
                <a:cs typeface="Arial" panose="020B0604020202020204" pitchFamily="34" charset="0"/>
              </a:rPr>
              <a:t>The total number of successful and failure mission outcomes</a:t>
            </a:r>
          </a:p>
          <a:p>
            <a:pPr lvl="1" algn="just">
              <a:lnSpc>
                <a:spcPct val="100000"/>
              </a:lnSpc>
              <a:spcBef>
                <a:spcPts val="1400"/>
              </a:spcBef>
              <a:buFont typeface="Wingdings" panose="05000000000000000000" pitchFamily="2" charset="2"/>
              <a:buChar char="Ø"/>
            </a:pPr>
            <a:r>
              <a:rPr lang="en-US" sz="1700" dirty="0">
                <a:latin typeface="Arial" panose="020B0604020202020204" pitchFamily="34" charset="0"/>
                <a:cs typeface="Arial" panose="020B0604020202020204" pitchFamily="34" charset="0"/>
              </a:rPr>
              <a:t>The failed landing outcomes in drone ship, their booster version and launch site names.</a:t>
            </a:r>
            <a:endParaRPr lang="en-US" sz="2200" dirty="0">
              <a:latin typeface="Arial" panose="020B0604020202020204" pitchFamily="34" charset="0"/>
              <a:cs typeface="Arial" panose="020B0604020202020204" pitchFamily="34" charset="0"/>
            </a:endParaRPr>
          </a:p>
          <a:p>
            <a:pPr>
              <a:lnSpc>
                <a:spcPct val="100000"/>
              </a:lnSpc>
              <a:spcBef>
                <a:spcPts val="1400"/>
              </a:spcBef>
              <a:buFont typeface="Wingdings" panose="05000000000000000000" pitchFamily="2" charset="2"/>
              <a:buChar char="v"/>
            </a:pPr>
            <a:r>
              <a:rPr lang="en-US" sz="2200" dirty="0" smtClean="0">
                <a:latin typeface="Arial" panose="020B0604020202020204" pitchFamily="34" charset="0"/>
                <a:cs typeface="Arial" panose="020B0604020202020204" pitchFamily="34" charset="0"/>
              </a:rPr>
              <a:t>For reference: </a:t>
            </a:r>
            <a:r>
              <a:rPr lang="en-US" sz="2200" dirty="0" smtClean="0">
                <a:solidFill>
                  <a:srgbClr val="1C7DDB"/>
                </a:solidFill>
                <a:latin typeface="Arial" panose="020B0604020202020204" pitchFamily="34" charset="0"/>
                <a:cs typeface="Arial" panose="020B0604020202020204" pitchFamily="34" charset="0"/>
              </a:rPr>
              <a:t>https</a:t>
            </a:r>
            <a:r>
              <a:rPr lang="en-US" sz="2200" dirty="0">
                <a:solidFill>
                  <a:srgbClr val="1C7DDB"/>
                </a:solidFill>
                <a:latin typeface="Arial" panose="020B0604020202020204" pitchFamily="34" charset="0"/>
                <a:cs typeface="Arial" panose="020B0604020202020204" pitchFamily="34" charset="0"/>
              </a:rPr>
              <a:t>://</a:t>
            </a:r>
            <a:r>
              <a:rPr lang="en-US" sz="2200" dirty="0" smtClean="0">
                <a:solidFill>
                  <a:srgbClr val="1C7DDB"/>
                </a:solidFill>
                <a:latin typeface="Arial" panose="020B0604020202020204" pitchFamily="34" charset="0"/>
                <a:cs typeface="Arial" panose="020B0604020202020204" pitchFamily="34" charset="0"/>
              </a:rPr>
              <a:t>github.com/karannxo/Capstone-Project-SPACE-Y/blob/f12c6ce17fda751b612dcae515775e2b9443e055/Week%202%20EDA%20SQL.ipynb</a:t>
            </a:r>
            <a:endParaRPr lang="en-US" dirty="0">
              <a:solidFill>
                <a:srgbClr val="1C7DDB"/>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20000"/>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marked all launch sites, and added map objects such as markers, circles, lines to mark the success or failure of launches for each site on the folium map.</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assigned the feature launch outcomes (failure or success) to class 0 and 1.i.e., 0 for failure, and 1 for success.</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Using the color-labeled marker clusters, we identified which launch sites have relatively high success rate. </a:t>
            </a:r>
            <a:endParaRPr lang="en-US" sz="2200" dirty="0" smtClean="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buFont typeface="Wingdings" panose="05000000000000000000" pitchFamily="2" charset="2"/>
              <a:buChar char="v"/>
            </a:pPr>
            <a:r>
              <a:rPr lang="en-US" sz="2200" dirty="0" smtClean="0">
                <a:solidFill>
                  <a:schemeClr val="accent3">
                    <a:lumMod val="25000"/>
                  </a:schemeClr>
                </a:solidFill>
                <a:latin typeface="Arial" panose="020B0604020202020204" pitchFamily="34" charset="0"/>
                <a:cs typeface="Arial" panose="020B0604020202020204" pitchFamily="34" charset="0"/>
              </a:rPr>
              <a:t>We </a:t>
            </a:r>
            <a:r>
              <a:rPr lang="en-US" sz="2200" dirty="0">
                <a:solidFill>
                  <a:schemeClr val="accent3">
                    <a:lumMod val="25000"/>
                  </a:schemeClr>
                </a:solidFill>
                <a:latin typeface="Arial" panose="020B0604020202020204" pitchFamily="34" charset="0"/>
                <a:cs typeface="Arial" panose="020B0604020202020204" pitchFamily="34" charset="0"/>
              </a:rPr>
              <a:t>calculated the distances between a launch site to its proximities. We answered some question for instance:</a:t>
            </a:r>
          </a:p>
          <a:p>
            <a:pPr lvl="1" algn="just">
              <a:lnSpc>
                <a:spcPct val="100000"/>
              </a:lnSpc>
              <a:spcBef>
                <a:spcPts val="1400"/>
              </a:spcBef>
              <a:buFont typeface="Wingdings" panose="05000000000000000000" pitchFamily="2" charset="2"/>
              <a:buChar char="Ø"/>
            </a:pPr>
            <a:r>
              <a:rPr lang="en-US" sz="1800" dirty="0">
                <a:latin typeface="Arial" panose="020B0604020202020204" pitchFamily="34" charset="0"/>
                <a:cs typeface="Arial" panose="020B0604020202020204" pitchFamily="34" charset="0"/>
              </a:rPr>
              <a:t>Are launch sites near railways, highways and coastlines.</a:t>
            </a:r>
          </a:p>
          <a:p>
            <a:pPr lvl="1" algn="just">
              <a:lnSpc>
                <a:spcPct val="100000"/>
              </a:lnSpc>
              <a:spcBef>
                <a:spcPts val="1400"/>
              </a:spcBef>
              <a:buFont typeface="Wingdings" panose="05000000000000000000" pitchFamily="2" charset="2"/>
              <a:buChar char="Ø"/>
            </a:pPr>
            <a:r>
              <a:rPr lang="en-US" sz="1800" dirty="0">
                <a:latin typeface="Arial" panose="020B0604020202020204" pitchFamily="34" charset="0"/>
                <a:cs typeface="Arial" panose="020B0604020202020204" pitchFamily="34" charset="0"/>
              </a:rPr>
              <a:t>Do launch sites keep certain distance away from cities</a:t>
            </a:r>
            <a:r>
              <a:rPr lang="en-US" sz="1800" dirty="0" smtClean="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pPr>
              <a:buFont typeface="Wingdings" panose="05000000000000000000" pitchFamily="2" charset="2"/>
              <a:buChar char="v"/>
            </a:pPr>
            <a:r>
              <a:rPr lang="en-US" dirty="0">
                <a:latin typeface="Arial" panose="020B0604020202020204" pitchFamily="34" charset="0"/>
                <a:cs typeface="Arial" panose="020B0604020202020204" pitchFamily="34" charset="0"/>
              </a:rPr>
              <a:t>For reference : </a:t>
            </a:r>
            <a:r>
              <a:rPr lang="en-US" dirty="0">
                <a:solidFill>
                  <a:srgbClr val="1C7DDB"/>
                </a:solidFill>
                <a:latin typeface="Arial" panose="020B0604020202020204" pitchFamily="34" charset="0"/>
                <a:cs typeface="Arial" panose="020B0604020202020204" pitchFamily="34" charset="0"/>
              </a:rPr>
              <a:t>https://</a:t>
            </a:r>
            <a:r>
              <a:rPr lang="en-US" dirty="0" smtClean="0">
                <a:solidFill>
                  <a:srgbClr val="1C7DDB"/>
                </a:solidFill>
                <a:latin typeface="Arial" panose="020B0604020202020204" pitchFamily="34" charset="0"/>
                <a:cs typeface="Arial" panose="020B0604020202020204" pitchFamily="34" charset="0"/>
              </a:rPr>
              <a:t>github.com/karannxo/Capstone-Project-SPACE-Y/blob/f12c6ce17fda751b612dcae515775e2b9443e055/Week%203%20Dashboard.ipynb</a:t>
            </a:r>
            <a:endParaRPr lang="en-US" dirty="0">
              <a:solidFill>
                <a:srgbClr val="1C7DDB"/>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4"/>
            <a:ext cx="9745589" cy="3719141"/>
          </a:xfrm>
          <a:prstGeom prst="rect">
            <a:avLst/>
          </a:prstGeom>
        </p:spPr>
        <p:txBody>
          <a:bodyPr vert="horz" lIns="91440" tIns="45720" rIns="91440" bIns="45720" rtlCol="0" anchor="t">
            <a:noAutofit/>
          </a:bodyPr>
          <a:lstStyle/>
          <a:p>
            <a:pPr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rial" panose="020B0604020202020204" pitchFamily="34" charset="0"/>
                <a:cs typeface="Arial" panose="020B0604020202020204" pitchFamily="34" charset="0"/>
              </a:rPr>
              <a:t>We built an interactive dashboard with Plotly dash</a:t>
            </a:r>
          </a:p>
          <a:p>
            <a:pPr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rial" panose="020B0604020202020204" pitchFamily="34" charset="0"/>
                <a:cs typeface="Arial" panose="020B0604020202020204" pitchFamily="34" charset="0"/>
              </a:rPr>
              <a:t>We plotted pie charts showing the total launches by a certain sites</a:t>
            </a:r>
          </a:p>
          <a:p>
            <a:pPr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rial" panose="020B0604020202020204" pitchFamily="34" charset="0"/>
                <a:cs typeface="Arial" panose="020B0604020202020204" pitchFamily="34" charset="0"/>
              </a:rPr>
              <a:t>We plotted scatter graph showing the relationship with Outcome and Payload Mass (Kg) for the different booster version.</a:t>
            </a:r>
          </a:p>
          <a:p>
            <a:pPr>
              <a:lnSpc>
                <a:spcPct val="100000"/>
              </a:lnSpc>
              <a:spcBef>
                <a:spcPts val="1400"/>
              </a:spcBef>
              <a:buFont typeface="Wingdings" panose="05000000000000000000" pitchFamily="2" charset="2"/>
              <a:buChar char="v"/>
            </a:pPr>
            <a:r>
              <a:rPr lang="en-US" sz="2400" dirty="0">
                <a:solidFill>
                  <a:schemeClr val="accent3">
                    <a:lumMod val="25000"/>
                  </a:schemeClr>
                </a:solidFill>
                <a:latin typeface="Arial" panose="020B0604020202020204" pitchFamily="34" charset="0"/>
                <a:cs typeface="Arial" panose="020B0604020202020204" pitchFamily="34" charset="0"/>
              </a:rPr>
              <a:t>For reference: </a:t>
            </a:r>
            <a:r>
              <a:rPr lang="en-US" sz="2400" dirty="0">
                <a:solidFill>
                  <a:srgbClr val="1C7DDB"/>
                </a:solidFill>
                <a:latin typeface="Arial" panose="020B0604020202020204" pitchFamily="34" charset="0"/>
                <a:cs typeface="Arial" panose="020B0604020202020204" pitchFamily="34" charset="0"/>
              </a:rPr>
              <a:t>https://</a:t>
            </a:r>
            <a:r>
              <a:rPr lang="en-US" sz="2400" dirty="0" smtClean="0">
                <a:solidFill>
                  <a:srgbClr val="1C7DDB"/>
                </a:solidFill>
                <a:latin typeface="Arial" panose="020B0604020202020204" pitchFamily="34" charset="0"/>
                <a:cs typeface="Arial" panose="020B0604020202020204" pitchFamily="34" charset="0"/>
              </a:rPr>
              <a:t>github.com/karannxo/Capstone-Project-SPACE-Y/blob/9322739d34ad31ea2ec124f15154d18001dc149a/spacex_dash_app.py</a:t>
            </a:r>
            <a:endParaRPr lang="en-US" sz="2400" dirty="0">
              <a:solidFill>
                <a:srgbClr val="1C7DDB"/>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buFont typeface="Wingdings" panose="05000000000000000000" pitchFamily="2" charset="2"/>
              <a:buChar char="v"/>
            </a:pPr>
            <a:r>
              <a:rPr lang="en-US" sz="2200" dirty="0" smtClean="0">
                <a:solidFill>
                  <a:schemeClr val="accent3">
                    <a:lumMod val="25000"/>
                  </a:schemeClr>
                </a:solidFill>
                <a:latin typeface="Abadi"/>
              </a:rPr>
              <a:t>For reference: </a:t>
            </a:r>
            <a:r>
              <a:rPr lang="en-US" sz="2200" dirty="0" smtClean="0">
                <a:solidFill>
                  <a:srgbClr val="1C7DDB"/>
                </a:solidFill>
                <a:latin typeface="Abadi" panose="020B0604020104020204" pitchFamily="34" charset="0"/>
              </a:rPr>
              <a:t>https</a:t>
            </a:r>
            <a:r>
              <a:rPr lang="en-US" sz="2200" dirty="0">
                <a:solidFill>
                  <a:srgbClr val="1C7DDB"/>
                </a:solidFill>
                <a:latin typeface="Abadi" panose="020B0604020104020204" pitchFamily="34" charset="0"/>
              </a:rPr>
              <a:t>://</a:t>
            </a:r>
            <a:r>
              <a:rPr lang="en-US" sz="2200" dirty="0" smtClean="0">
                <a:solidFill>
                  <a:srgbClr val="1C7DDB"/>
                </a:solidFill>
                <a:latin typeface="Abadi" panose="020B0604020104020204" pitchFamily="34" charset="0"/>
              </a:rPr>
              <a:t>github.com/karannxo/Capstone-Project-SPACE-Y/blob/9322739d34ad31ea2ec124f15154d18001dc149a/Week%204%20ML.ipynb</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From the plot, we found that the larger the flight amount at a launch site, the greater the success rate at a launch site</a:t>
            </a:r>
            <a:r>
              <a:rPr lang="en-US" sz="2200" dirty="0" smtClean="0">
                <a:solidFill>
                  <a:schemeClr val="accent3">
                    <a:lumMod val="25000"/>
                  </a:schemeClr>
                </a:solidFill>
                <a:latin typeface="Arial" panose="020B0604020202020204" pitchFamily="34" charset="0"/>
                <a:cs typeface="Arial" panose="020B0604020202020204" pitchFamily="34" charset="0"/>
              </a:rPr>
              <a:t>.</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From the plot, we can see that ES-L1, GEO, HEO, SSO, VLEO had the most success rate.</a:t>
            </a:r>
          </a:p>
          <a:p>
            <a:pPr algn="just">
              <a:spcBef>
                <a:spcPts val="1400"/>
              </a:spcBef>
            </a:pPr>
            <a:endParaRPr lang="en-US" sz="20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gn="just">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gn="just">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can observe that with heavy payloads, the successful landing are more for PO, LEO and ISS orbits.</a:t>
            </a:r>
          </a:p>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From the plot, we can observe that success rate since 2013 kept on increasing till 2020</a:t>
            </a:r>
            <a:r>
              <a:rPr lang="en-US" sz="2200" dirty="0" smtClean="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We used the key word </a:t>
            </a:r>
            <a:r>
              <a:rPr lang="en-US" sz="2200" b="1" dirty="0">
                <a:latin typeface="Arial" panose="020B0604020202020204" pitchFamily="34" charset="0"/>
                <a:cs typeface="Arial" panose="020B0604020202020204" pitchFamily="34" charset="0"/>
              </a:rPr>
              <a:t>DISTINCT</a:t>
            </a:r>
            <a:r>
              <a:rPr lang="en-US" sz="2200" dirty="0">
                <a:latin typeface="Arial" panose="020B0604020202020204" pitchFamily="34" charset="0"/>
                <a:cs typeface="Arial" panose="020B0604020202020204" pitchFamily="34" charset="0"/>
              </a:rPr>
              <a:t> to show only unique launch sites from the SpaceX data</a:t>
            </a:r>
            <a:r>
              <a:rPr lang="en-US" sz="2200" dirty="0" smtClean="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4533089" y="1321553"/>
            <a:ext cx="7169285" cy="4040188"/>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16349"/>
            <a:ext cx="10222887" cy="4032275"/>
          </a:xfrm>
          <a:prstGeom prst="rect">
            <a:avLst/>
          </a:prstGeom>
        </p:spPr>
        <p:txBody>
          <a:bodyPr>
            <a:normAutofit/>
          </a:bodyPr>
          <a:lstStyle/>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p:cNvPicPr>
            <a:picLocks noChangeAspect="1"/>
          </p:cNvPicPr>
          <p:nvPr/>
        </p:nvPicPr>
        <p:blipFill>
          <a:blip r:embed="rId3"/>
          <a:stretch>
            <a:fillRect/>
          </a:stretch>
        </p:blipFill>
        <p:spPr>
          <a:xfrm>
            <a:off x="600075" y="1507787"/>
            <a:ext cx="10991850" cy="325876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35803"/>
            <a:ext cx="9745589" cy="914401"/>
          </a:xfrm>
          <a:prstGeom prst="rect">
            <a:avLst/>
          </a:prstGeom>
        </p:spPr>
        <p:txBody>
          <a:bodyPr>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calculated the total payload carried by boosters from NASA as 45596 using the query </a:t>
            </a:r>
            <a:r>
              <a:rPr lang="en-US" sz="2200" dirty="0" smtClean="0">
                <a:solidFill>
                  <a:schemeClr val="accent3">
                    <a:lumMod val="25000"/>
                  </a:schemeClr>
                </a:solidFill>
                <a:latin typeface="Arial" panose="020B0604020202020204" pitchFamily="34" charset="0"/>
                <a:cs typeface="Arial" panose="020B0604020202020204" pitchFamily="34" charset="0"/>
              </a:rPr>
              <a:t>below.</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102974" y="2958306"/>
            <a:ext cx="9344025" cy="20859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746206" y="665145"/>
            <a:ext cx="8631258" cy="7228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6307" y="2150437"/>
            <a:ext cx="9135894" cy="835954"/>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2000" dirty="0">
                <a:latin typeface="Abadi" panose="020B0604020104020204" pitchFamily="34" charset="0"/>
              </a:rPr>
              <a:t>We calculated the average payload mass carried by booster version F9 v1.1 as </a:t>
            </a:r>
            <a:r>
              <a:rPr lang="en-US" sz="2000" dirty="0" smtClean="0">
                <a:latin typeface="Abadi" panose="020B0604020104020204" pitchFamily="34" charset="0"/>
              </a:rPr>
              <a:t>2534 KG.</a:t>
            </a:r>
            <a:endParaRPr lang="en-US" sz="2000" dirty="0">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846306" y="3459500"/>
            <a:ext cx="10256210" cy="2057400"/>
          </a:xfrm>
          <a:prstGeom prst="rect">
            <a:avLst/>
          </a:prstGeom>
        </p:spPr>
      </p:pic>
    </p:spTree>
    <p:extLst>
      <p:ext uri="{BB962C8B-B14F-4D97-AF65-F5344CB8AC3E}">
        <p14:creationId xmlns:p14="http://schemas.microsoft.com/office/powerpoint/2010/main" val="273556052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749030" y="321734"/>
            <a:ext cx="10799503"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9030" y="1782763"/>
            <a:ext cx="10340502" cy="804794"/>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a:t>
            </a:r>
            <a:r>
              <a:rPr lang="en-US" sz="1800" dirty="0" smtClean="0">
                <a:latin typeface="Abadi" panose="020B0604020104020204" pitchFamily="34" charset="0"/>
              </a:rPr>
              <a:t>2015.</a:t>
            </a:r>
            <a:endParaRPr lang="en-US" sz="1800" dirty="0">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874881" y="2988013"/>
            <a:ext cx="9391650" cy="2438400"/>
          </a:xfrm>
          <a:prstGeom prst="rect">
            <a:avLst/>
          </a:prstGeom>
        </p:spPr>
      </p:pic>
    </p:spTree>
    <p:extLst>
      <p:ext uri="{BB962C8B-B14F-4D97-AF65-F5344CB8AC3E}">
        <p14:creationId xmlns:p14="http://schemas.microsoft.com/office/powerpoint/2010/main" val="14346799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39301" y="321734"/>
            <a:ext cx="10809231"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rial" panose="020B0604020202020204" pitchFamily="34" charset="0"/>
                <a:ea typeface="+mj-ea"/>
                <a:cs typeface="Arial" panose="020B0604020202020204" pitchFamily="34" charset="0"/>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753" y="1457472"/>
            <a:ext cx="10758792" cy="1032810"/>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2000" dirty="0">
                <a:latin typeface="Arial" panose="020B0604020202020204" pitchFamily="34" charset="0"/>
                <a:cs typeface="Arial" panose="020B0604020202020204" pitchFamily="34" charset="0"/>
              </a:rPr>
              <a:t>We used the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clause to filter for boosters which have successfully landed on drone ship and applied the </a:t>
            </a:r>
            <a:r>
              <a:rPr lang="en-US" sz="2000" b="1"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condition to determine successful landing with payload mass greater than 4000 but less than </a:t>
            </a:r>
            <a:r>
              <a:rPr lang="en-US" sz="2000" dirty="0" smtClean="0">
                <a:latin typeface="Arial" panose="020B0604020202020204" pitchFamily="34" charset="0"/>
                <a:cs typeface="Arial" panose="020B0604020202020204" pitchFamily="34" charset="0"/>
              </a:rPr>
              <a:t>6000.</a:t>
            </a:r>
            <a:endParaRPr lang="en-US"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739301" y="2490282"/>
            <a:ext cx="10287000" cy="3048000"/>
          </a:xfrm>
          <a:prstGeom prst="rect">
            <a:avLst/>
          </a:prstGeom>
        </p:spPr>
      </p:pic>
    </p:spTree>
    <p:extLst>
      <p:ext uri="{BB962C8B-B14F-4D97-AF65-F5344CB8AC3E}">
        <p14:creationId xmlns:p14="http://schemas.microsoft.com/office/powerpoint/2010/main" val="6393995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Summary of methodologies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Data Collection through API</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Data Collection with Web Scraping</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Data Wrangling</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Exploratory Data Analysis with SQL</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Interactive Visual Analytics with Folium</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Machine Learning Prediction</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Summary of all results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Exploratory Data Analysis result</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Interactive analytics in screenshots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87939" y="321734"/>
            <a:ext cx="10760593"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200" kern="1200" dirty="0">
                <a:solidFill>
                  <a:srgbClr val="0B49CB"/>
                </a:solidFill>
                <a:latin typeface="Arial" panose="020B0604020202020204" pitchFamily="34" charset="0"/>
                <a:ea typeface="+mj-ea"/>
                <a:cs typeface="Arial" panose="020B0604020202020204" pitchFamily="34" charset="0"/>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7939" y="1782763"/>
            <a:ext cx="10651789" cy="542148"/>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smtClean="0">
                <a:latin typeface="Abadi" panose="020B0604020104020204" pitchFamily="34" charset="0"/>
              </a:rPr>
              <a:t>Mission Outcome </a:t>
            </a:r>
            <a:r>
              <a:rPr lang="en-US" sz="2000" dirty="0">
                <a:latin typeface="Abadi" panose="020B0604020104020204" pitchFamily="34" charset="0"/>
              </a:rPr>
              <a:t>was a success or a failure. </a:t>
            </a:r>
          </a:p>
        </p:txBody>
      </p:sp>
      <p:pic>
        <p:nvPicPr>
          <p:cNvPr id="3" name="Picture 2"/>
          <p:cNvPicPr>
            <a:picLocks noChangeAspect="1"/>
          </p:cNvPicPr>
          <p:nvPr/>
        </p:nvPicPr>
        <p:blipFill>
          <a:blip r:embed="rId4"/>
          <a:stretch>
            <a:fillRect/>
          </a:stretch>
        </p:blipFill>
        <p:spPr>
          <a:xfrm>
            <a:off x="1103785" y="2455828"/>
            <a:ext cx="9420225" cy="2705100"/>
          </a:xfrm>
          <a:prstGeom prst="rect">
            <a:avLst/>
          </a:prstGeom>
        </p:spPr>
      </p:pic>
    </p:spTree>
    <p:extLst>
      <p:ext uri="{BB962C8B-B14F-4D97-AF65-F5344CB8AC3E}">
        <p14:creationId xmlns:p14="http://schemas.microsoft.com/office/powerpoint/2010/main" val="38988120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90664" y="609601"/>
            <a:ext cx="8540885" cy="869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3700" kern="1200" dirty="0">
                <a:solidFill>
                  <a:srgbClr val="0B49CB"/>
                </a:solidFill>
                <a:latin typeface="Arial" panose="020B0604020202020204" pitchFamily="34" charset="0"/>
                <a:ea typeface="+mj-ea"/>
                <a:cs typeface="Arial" panose="020B0604020202020204" pitchFamily="34" charset="0"/>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7668" y="1478605"/>
            <a:ext cx="9834664" cy="583659"/>
          </a:xfrm>
          <a:prstGeom prst="rect">
            <a:avLst/>
          </a:prstGeom>
        </p:spPr>
        <p:txBody>
          <a:bodyPr vert="horz" lIns="91440" tIns="45720" rIns="91440" bIns="45720" rtlCol="0">
            <a:normAutofit/>
          </a:bodyPr>
          <a:lstStyle/>
          <a:p>
            <a:pPr algn="just">
              <a:spcBef>
                <a:spcPts val="1400"/>
              </a:spcBef>
              <a:buFont typeface="Wingdings" panose="05000000000000000000" pitchFamily="2" charset="2"/>
              <a:buChar char="v"/>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2" name="Picture 1"/>
          <p:cNvPicPr>
            <a:picLocks noChangeAspect="1"/>
          </p:cNvPicPr>
          <p:nvPr/>
        </p:nvPicPr>
        <p:blipFill>
          <a:blip r:embed="rId4"/>
          <a:stretch>
            <a:fillRect/>
          </a:stretch>
        </p:blipFill>
        <p:spPr>
          <a:xfrm>
            <a:off x="884507" y="2225776"/>
            <a:ext cx="9839325" cy="3967061"/>
          </a:xfrm>
          <a:prstGeom prst="rect">
            <a:avLst/>
          </a:prstGeom>
        </p:spPr>
      </p:pic>
    </p:spTree>
    <p:extLst>
      <p:ext uri="{BB962C8B-B14F-4D97-AF65-F5344CB8AC3E}">
        <p14:creationId xmlns:p14="http://schemas.microsoft.com/office/powerpoint/2010/main" val="356664639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102401"/>
          </a:xfrm>
          <a:prstGeom prst="rect">
            <a:avLst/>
          </a:prstGeom>
        </p:spPr>
        <p:txBody>
          <a:bodyPr lIns="91440" tIns="45720" rIns="91440" bIns="45720" anchor="t">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used a combinations of the </a:t>
            </a:r>
            <a:r>
              <a:rPr lang="en-US" sz="2200" b="1" dirty="0">
                <a:solidFill>
                  <a:schemeClr val="accent3">
                    <a:lumMod val="25000"/>
                  </a:schemeClr>
                </a:solidFill>
                <a:latin typeface="Arial" panose="020B0604020202020204" pitchFamily="34" charset="0"/>
                <a:cs typeface="Arial" panose="020B0604020202020204" pitchFamily="34" charset="0"/>
              </a:rPr>
              <a:t>WHERE</a:t>
            </a:r>
            <a:r>
              <a:rPr lang="en-US" sz="2200" dirty="0">
                <a:solidFill>
                  <a:schemeClr val="accent3">
                    <a:lumMod val="25000"/>
                  </a:schemeClr>
                </a:solidFill>
                <a:latin typeface="Arial" panose="020B0604020202020204" pitchFamily="34" charset="0"/>
                <a:cs typeface="Arial" panose="020B0604020202020204" pitchFamily="34" charset="0"/>
              </a:rPr>
              <a:t> clause, </a:t>
            </a:r>
            <a:r>
              <a:rPr lang="en-US" sz="2200" b="1" dirty="0">
                <a:solidFill>
                  <a:schemeClr val="accent3">
                    <a:lumMod val="25000"/>
                  </a:schemeClr>
                </a:solidFill>
                <a:latin typeface="Arial" panose="020B0604020202020204" pitchFamily="34" charset="0"/>
                <a:cs typeface="Arial" panose="020B0604020202020204" pitchFamily="34" charset="0"/>
              </a:rPr>
              <a:t>LIKE</a:t>
            </a:r>
            <a:r>
              <a:rPr lang="en-US" sz="2200" dirty="0">
                <a:solidFill>
                  <a:schemeClr val="accent3">
                    <a:lumMod val="25000"/>
                  </a:schemeClr>
                </a:solidFill>
                <a:latin typeface="Arial" panose="020B0604020202020204" pitchFamily="34" charset="0"/>
                <a:cs typeface="Arial" panose="020B0604020202020204" pitchFamily="34" charset="0"/>
              </a:rPr>
              <a:t>, </a:t>
            </a:r>
            <a:r>
              <a:rPr lang="en-US" sz="2200" dirty="0" smtClean="0">
                <a:solidFill>
                  <a:schemeClr val="accent3">
                    <a:lumMod val="25000"/>
                  </a:schemeClr>
                </a:solidFill>
                <a:latin typeface="Arial" panose="020B0604020202020204" pitchFamily="34" charset="0"/>
                <a:cs typeface="Arial" panose="020B0604020202020204" pitchFamily="34" charset="0"/>
              </a:rPr>
              <a:t>and </a:t>
            </a:r>
            <a:r>
              <a:rPr lang="en-US" sz="2200" b="1" dirty="0" err="1" smtClean="0">
                <a:solidFill>
                  <a:schemeClr val="accent3">
                    <a:lumMod val="25000"/>
                  </a:schemeClr>
                </a:solidFill>
                <a:latin typeface="Arial" panose="020B0604020202020204" pitchFamily="34" charset="0"/>
                <a:cs typeface="Arial" panose="020B0604020202020204" pitchFamily="34" charset="0"/>
              </a:rPr>
              <a:t>AND</a:t>
            </a:r>
            <a:r>
              <a:rPr lang="en-US" sz="2200" dirty="0" smtClean="0">
                <a:solidFill>
                  <a:schemeClr val="accent3">
                    <a:lumMod val="25000"/>
                  </a:schemeClr>
                </a:solidFill>
                <a:latin typeface="Arial" panose="020B0604020202020204" pitchFamily="34" charset="0"/>
                <a:cs typeface="Arial" panose="020B0604020202020204" pitchFamily="34" charset="0"/>
              </a:rPr>
              <a:t> </a:t>
            </a:r>
            <a:r>
              <a:rPr lang="en-US" sz="2200" dirty="0">
                <a:solidFill>
                  <a:schemeClr val="accent3">
                    <a:lumMod val="25000"/>
                  </a:schemeClr>
                </a:solidFill>
                <a:latin typeface="Arial" panose="020B0604020202020204" pitchFamily="34" charset="0"/>
                <a:cs typeface="Arial" panose="020B0604020202020204" pitchFamily="34" charset="0"/>
              </a:rPr>
              <a:t>conditions to filter for failed landing outcomes in drone ship, their booster versions, and launch site names for year </a:t>
            </a:r>
            <a:r>
              <a:rPr lang="en-US" sz="2200" dirty="0" smtClean="0">
                <a:solidFill>
                  <a:schemeClr val="accent3">
                    <a:lumMod val="25000"/>
                  </a:schemeClr>
                </a:solidFill>
                <a:latin typeface="Arial" panose="020B0604020202020204" pitchFamily="34" charset="0"/>
                <a:cs typeface="Arial" panose="020B0604020202020204" pitchFamily="34" charset="0"/>
              </a:rPr>
              <a:t>2015.</a:t>
            </a: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buFont typeface="Wingdings" panose="05000000000000000000" pitchFamily="2" charset="2"/>
              <a:buChar char="v"/>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71419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rial" panose="020B0604020202020204" pitchFamily="34" charset="0"/>
                <a:cs typeface="Arial" panose="020B0604020202020204" pitchFamily="34" charset="0"/>
              </a:rPr>
              <a:t>2015 Launch Records</a:t>
            </a:r>
          </a:p>
        </p:txBody>
      </p:sp>
      <p:pic>
        <p:nvPicPr>
          <p:cNvPr id="2" name="Picture 1"/>
          <p:cNvPicPr>
            <a:picLocks noChangeAspect="1"/>
          </p:cNvPicPr>
          <p:nvPr/>
        </p:nvPicPr>
        <p:blipFill>
          <a:blip r:embed="rId3"/>
          <a:stretch>
            <a:fillRect/>
          </a:stretch>
        </p:blipFill>
        <p:spPr>
          <a:xfrm>
            <a:off x="928484" y="3100437"/>
            <a:ext cx="9401175" cy="27527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76007" y="642026"/>
            <a:ext cx="10772525" cy="815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28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6008" y="1381329"/>
            <a:ext cx="10630180" cy="1468876"/>
          </a:xfrm>
          <a:prstGeom prst="rect">
            <a:avLst/>
          </a:prstGeom>
        </p:spPr>
        <p:txBody>
          <a:bodyPr vert="horz" lIns="91440" tIns="45720" rIns="91440" bIns="45720" rtlCol="0">
            <a:normAutofit fontScale="92500"/>
          </a:bodyPr>
          <a:lstStyle/>
          <a:p>
            <a:pPr algn="just">
              <a:spcBef>
                <a:spcPts val="1400"/>
              </a:spcBef>
              <a:buFont typeface="Wingdings" panose="05000000000000000000" pitchFamily="2" charset="2"/>
              <a:buChar char="v"/>
            </a:pPr>
            <a:r>
              <a:rPr lang="en-US" sz="2000" dirty="0">
                <a:latin typeface="Arial" panose="020B0604020202020204" pitchFamily="34" charset="0"/>
                <a:cs typeface="Arial" panose="020B0604020202020204" pitchFamily="34" charset="0"/>
              </a:rPr>
              <a:t>We selected Landing outcomes and the </a:t>
            </a:r>
            <a:r>
              <a:rPr lang="en-US" sz="2000" b="1" dirty="0">
                <a:latin typeface="Arial" panose="020B0604020202020204" pitchFamily="34" charset="0"/>
                <a:cs typeface="Arial" panose="020B0604020202020204" pitchFamily="34" charset="0"/>
              </a:rPr>
              <a:t>COUNT</a:t>
            </a:r>
            <a:r>
              <a:rPr lang="en-US" sz="2000" dirty="0">
                <a:latin typeface="Arial" panose="020B0604020202020204" pitchFamily="34" charset="0"/>
                <a:cs typeface="Arial" panose="020B0604020202020204" pitchFamily="34" charset="0"/>
              </a:rPr>
              <a:t> of landing outcomes from the data and used the </a:t>
            </a:r>
            <a:r>
              <a:rPr lang="en-US" sz="2000" b="1" dirty="0">
                <a:latin typeface="Arial" panose="020B0604020202020204" pitchFamily="34" charset="0"/>
                <a:cs typeface="Arial" panose="020B0604020202020204" pitchFamily="34" charset="0"/>
              </a:rPr>
              <a:t>WHERE</a:t>
            </a:r>
            <a:r>
              <a:rPr lang="en-US" sz="2000" dirty="0">
                <a:latin typeface="Arial" panose="020B0604020202020204" pitchFamily="34" charset="0"/>
                <a:cs typeface="Arial" panose="020B0604020202020204" pitchFamily="34" charset="0"/>
              </a:rPr>
              <a:t> clause to filter for landing outcomes </a:t>
            </a:r>
            <a:r>
              <a:rPr lang="en-US" sz="2000" b="1" dirty="0">
                <a:latin typeface="Arial" panose="020B0604020202020204" pitchFamily="34" charset="0"/>
                <a:cs typeface="Arial" panose="020B0604020202020204" pitchFamily="34" charset="0"/>
              </a:rPr>
              <a:t>BETWEEN</a:t>
            </a:r>
            <a:r>
              <a:rPr lang="en-US" sz="2000" dirty="0">
                <a:latin typeface="Arial" panose="020B0604020202020204" pitchFamily="34" charset="0"/>
                <a:cs typeface="Arial" panose="020B0604020202020204" pitchFamily="34" charset="0"/>
              </a:rPr>
              <a:t> 2010-06-04 to 2010-03-20.</a:t>
            </a:r>
          </a:p>
          <a:p>
            <a:pPr algn="just">
              <a:spcBef>
                <a:spcPts val="1400"/>
              </a:spcBef>
              <a:buFont typeface="Wingdings" panose="05000000000000000000" pitchFamily="2" charset="2"/>
              <a:buChar char="v"/>
            </a:pPr>
            <a:r>
              <a:rPr lang="en-US" sz="2000" dirty="0">
                <a:latin typeface="Arial" panose="020B0604020202020204" pitchFamily="34" charset="0"/>
                <a:cs typeface="Arial" panose="020B0604020202020204" pitchFamily="34" charset="0"/>
              </a:rPr>
              <a:t>We </a:t>
            </a:r>
            <a:r>
              <a:rPr lang="en-US" sz="2000" dirty="0" smtClean="0">
                <a:latin typeface="Arial" panose="020B0604020202020204" pitchFamily="34" charset="0"/>
                <a:cs typeface="Arial" panose="020B0604020202020204" pitchFamily="34" charset="0"/>
              </a:rPr>
              <a:t>then applied </a:t>
            </a:r>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GROUP BY </a:t>
            </a:r>
            <a:r>
              <a:rPr lang="en-US" sz="2000" dirty="0">
                <a:latin typeface="Arial" panose="020B0604020202020204" pitchFamily="34" charset="0"/>
                <a:cs typeface="Arial" panose="020B0604020202020204" pitchFamily="34" charset="0"/>
              </a:rPr>
              <a:t>clause to group the landing outcomes and the </a:t>
            </a:r>
            <a:r>
              <a:rPr lang="en-US" sz="2000" b="1" dirty="0">
                <a:latin typeface="Arial" panose="020B0604020202020204" pitchFamily="34" charset="0"/>
                <a:cs typeface="Arial" panose="020B0604020202020204" pitchFamily="34" charset="0"/>
              </a:rPr>
              <a:t>ORDER BY </a:t>
            </a:r>
            <a:r>
              <a:rPr lang="en-US" sz="2000" dirty="0">
                <a:latin typeface="Arial" panose="020B0604020202020204" pitchFamily="34" charset="0"/>
                <a:cs typeface="Arial" panose="020B0604020202020204" pitchFamily="34" charset="0"/>
              </a:rPr>
              <a:t>clause to order the grouped landing outcome in descending order</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776008" y="2850205"/>
            <a:ext cx="10375055" cy="3506145"/>
          </a:xfrm>
          <a:prstGeom prst="rect">
            <a:avLst/>
          </a:prstGeom>
        </p:spPr>
      </p:pic>
    </p:spTree>
    <p:extLst>
      <p:ext uri="{BB962C8B-B14F-4D97-AF65-F5344CB8AC3E}">
        <p14:creationId xmlns:p14="http://schemas.microsoft.com/office/powerpoint/2010/main" val="323623914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434997"/>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723476"/>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rial" panose="020B0604020202020204" pitchFamily="34" charset="0"/>
                <a:cs typeface="Arial" panose="020B0604020202020204" pitchFamily="34" charset="0"/>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4"/>
          <a:stretch>
            <a:fillRect/>
          </a:stretch>
        </p:blipFill>
        <p:spPr>
          <a:xfrm>
            <a:off x="769335" y="1454367"/>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rial" panose="020B0604020202020204" pitchFamily="34" charset="0"/>
                <a:cs typeface="Arial" panose="020B0604020202020204" pitchFamily="34" charset="0"/>
              </a:rPr>
              <a:t>Markers showing launch sites with color labels</a:t>
            </a:r>
          </a:p>
        </p:txBody>
      </p:sp>
    </p:spTree>
    <p:extLst>
      <p:ext uri="{BB962C8B-B14F-4D97-AF65-F5344CB8AC3E}">
        <p14:creationId xmlns:p14="http://schemas.microsoft.com/office/powerpoint/2010/main" val="239597884"/>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4"/>
          <a:stretch>
            <a:fillRect/>
          </a:stretch>
        </p:blipFill>
        <p:spPr>
          <a:xfrm>
            <a:off x="981942"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81244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rial" panose="020B0604020202020204" pitchFamily="34" charset="0"/>
                <a:cs typeface="Arial" panose="020B0604020202020204" pitchFamily="34" charset="0"/>
              </a:rPr>
              <a:t>Launch Site distance to landmarks</a:t>
            </a:r>
          </a:p>
        </p:txBody>
      </p:sp>
    </p:spTree>
    <p:extLst>
      <p:ext uri="{BB962C8B-B14F-4D97-AF65-F5344CB8AC3E}">
        <p14:creationId xmlns:p14="http://schemas.microsoft.com/office/powerpoint/2010/main" val="232499080"/>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778128"/>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rial" panose="020B0604020202020204" pitchFamily="34" charset="0"/>
                <a:cs typeface="Arial" panose="020B0604020202020204" pitchFamily="34"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Project background and context</a:t>
            </a:r>
          </a:p>
          <a:p>
            <a:pPr lvl="1" algn="just">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lgn="just">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Problems you want to find answers</a:t>
            </a:r>
          </a:p>
          <a:p>
            <a:pPr lvl="1" algn="just">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What factors determine if the rocket will land successfully?</a:t>
            </a:r>
          </a:p>
          <a:p>
            <a:pPr lvl="1" algn="just">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The interaction amongst various features that determine the success rate of a successful landing.</a:t>
            </a:r>
          </a:p>
          <a:p>
            <a:pPr lvl="1" algn="just">
              <a:spcBef>
                <a:spcPts val="1400"/>
              </a:spcBef>
              <a:buFont typeface="Wingdings" panose="05000000000000000000" pitchFamily="2" charset="2"/>
              <a:buChar char="Ø"/>
            </a:pPr>
            <a:r>
              <a:rPr lang="en-US" sz="1800" dirty="0">
                <a:solidFill>
                  <a:schemeClr val="accent3">
                    <a:lumMod val="25000"/>
                  </a:schemeClr>
                </a:solidFill>
                <a:latin typeface="Arial" panose="020B0604020202020204" pitchFamily="34" charset="0"/>
                <a:cs typeface="Arial" panose="020B0604020202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4"/>
          <a:stretch>
            <a:fillRect/>
          </a:stretch>
        </p:blipFill>
        <p:spPr>
          <a:xfrm>
            <a:off x="1984443" y="1437567"/>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496112"/>
            <a:ext cx="10476314" cy="746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2" name="Rectangle 1"/>
          <p:cNvSpPr/>
          <p:nvPr/>
        </p:nvSpPr>
        <p:spPr>
          <a:xfrm>
            <a:off x="787940" y="779381"/>
            <a:ext cx="10565859" cy="461665"/>
          </a:xfrm>
          <a:prstGeom prst="rect">
            <a:avLst/>
          </a:prstGeom>
          <a:ln w="3175">
            <a:noFill/>
          </a:ln>
        </p:spPr>
        <p:txBody>
          <a:bodyPr wrap="square">
            <a:spAutoFit/>
          </a:bodyPr>
          <a:lstStyle/>
          <a:p>
            <a:pPr algn="just"/>
            <a:r>
              <a:rPr lang="en-US" sz="2400" dirty="0">
                <a:solidFill>
                  <a:srgbClr val="0B49CB"/>
                </a:solidFill>
                <a:latin typeface="Arial" panose="020B0604020202020204" pitchFamily="34" charset="0"/>
                <a:cs typeface="Arial" panose="020B0604020202020204" pitchFamily="34" charset="0"/>
              </a:rPr>
              <a:t>Pie chart showing the Launch site with the highest launch success ratio</a:t>
            </a:r>
          </a:p>
        </p:txBody>
      </p:sp>
    </p:spTree>
    <p:extLst>
      <p:ext uri="{BB962C8B-B14F-4D97-AF65-F5344CB8AC3E}">
        <p14:creationId xmlns:p14="http://schemas.microsoft.com/office/powerpoint/2010/main" val="186616070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a:ln w="3175">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spcAft>
                <a:spcPts val="600"/>
              </a:spcAft>
            </a:pPr>
            <a:r>
              <a:rPr lang="en-US" sz="2500" kern="1200" dirty="0">
                <a:solidFill>
                  <a:srgbClr val="0B49CB"/>
                </a:solidFill>
                <a:latin typeface="Arial" panose="020B0604020202020204" pitchFamily="34" charset="0"/>
                <a:ea typeface="+mj-ea"/>
                <a:cs typeface="Arial" panose="020B0604020202020204" pitchFamily="34" charset="0"/>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4"/>
          <a:stretch>
            <a:fillRect/>
          </a:stretch>
        </p:blipFill>
        <p:spPr>
          <a:xfrm>
            <a:off x="690664" y="1568180"/>
            <a:ext cx="10515600" cy="3786188"/>
          </a:xfrm>
          <a:prstGeom prst="rect">
            <a:avLst/>
          </a:prstGeom>
        </p:spPr>
      </p:pic>
    </p:spTree>
    <p:extLst>
      <p:ext uri="{BB962C8B-B14F-4D97-AF65-F5344CB8AC3E}">
        <p14:creationId xmlns:p14="http://schemas.microsoft.com/office/powerpoint/2010/main" val="25235960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lgn="just">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The decision tree classifier is the model with the highest classification accuracy</a:t>
            </a:r>
          </a:p>
          <a:p>
            <a:pPr algn="just">
              <a:spcBef>
                <a:spcPts val="1400"/>
              </a:spcBef>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gn="just">
              <a:lnSpc>
                <a:spcPct val="100000"/>
              </a:lnSpc>
              <a:spcBef>
                <a:spcPts val="1400"/>
              </a:spcBef>
              <a:buNone/>
            </a:pPr>
            <a:r>
              <a:rPr lang="en-US" sz="3200" dirty="0">
                <a:solidFill>
                  <a:schemeClr val="accent3">
                    <a:lumMod val="25000"/>
                  </a:schemeClr>
                </a:solidFill>
                <a:latin typeface="Arial" panose="020B0604020202020204" pitchFamily="34" charset="0"/>
                <a:cs typeface="Arial" panose="020B0604020202020204" pitchFamily="34" charset="0"/>
              </a:rPr>
              <a:t>We can conclude that:</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The larger the flight amount at a launch site, the greater the success rate at a launch site.</a:t>
            </a:r>
          </a:p>
          <a:p>
            <a:pPr algn="just">
              <a:lnSpc>
                <a:spcPct val="100000"/>
              </a:lnSpc>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Launch success rate started to increase in 2013 till 2020.</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Orbits </a:t>
            </a:r>
            <a:r>
              <a:rPr lang="en-US" sz="2200" dirty="0">
                <a:latin typeface="Arial" panose="020B0604020202020204" pitchFamily="34" charset="0"/>
                <a:cs typeface="Arial" panose="020B0604020202020204" pitchFamily="34" charset="0"/>
              </a:rPr>
              <a:t>ES-L1, GEO, HEO, SSO, VLEO had the most success rate.</a:t>
            </a:r>
            <a:endParaRPr lang="en-US" sz="2200" dirty="0">
              <a:solidFill>
                <a:schemeClr val="accent3">
                  <a:lumMod val="25000"/>
                </a:schemeClr>
              </a:solidFill>
              <a:latin typeface="Arial" panose="020B0604020202020204" pitchFamily="34" charset="0"/>
              <a:cs typeface="Arial" panose="020B0604020202020204" pitchFamily="34" charset="0"/>
            </a:endParaRP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KSC LC-39A had the most successful launches of any sites.</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The Decision tree classifier is the best machine learning algorithm for this task</a:t>
            </a:r>
            <a:r>
              <a:rPr lang="en-US" sz="2200" dirty="0" smtClean="0">
                <a:solidFill>
                  <a:schemeClr val="accent3">
                    <a:lumMod val="25000"/>
                  </a:schemeClr>
                </a:solidFill>
                <a:latin typeface="Arial" panose="020B0604020202020204" pitchFamily="34" charset="0"/>
                <a:cs typeface="Arial" panose="020B0604020202020204" pitchFamily="34" charset="0"/>
              </a:rPr>
              <a:t>.</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675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buFont typeface="Wingdings" panose="05000000000000000000" pitchFamily="2" charset="2"/>
              <a:buChar char="v"/>
            </a:pPr>
            <a:r>
              <a:rPr lang="en-US" sz="8800" dirty="0">
                <a:solidFill>
                  <a:schemeClr val="tx1"/>
                </a:solidFill>
                <a:latin typeface="Arial" panose="020B0604020202020204" pitchFamily="34" charset="0"/>
                <a:cs typeface="Arial" panose="020B0604020202020204" pitchFamily="34" charset="0"/>
              </a:rPr>
              <a:t>Executive Summary</a:t>
            </a:r>
          </a:p>
          <a:p>
            <a:pPr algn="just">
              <a:lnSpc>
                <a:spcPct val="120000"/>
              </a:lnSpc>
              <a:spcBef>
                <a:spcPts val="1400"/>
              </a:spcBef>
              <a:buFont typeface="Wingdings" panose="05000000000000000000" pitchFamily="2" charset="2"/>
              <a:buChar char="v"/>
            </a:pPr>
            <a:r>
              <a:rPr lang="en-US" sz="8800" dirty="0">
                <a:solidFill>
                  <a:schemeClr val="tx1"/>
                </a:solidFill>
                <a:latin typeface="Arial" panose="020B0604020202020204" pitchFamily="34" charset="0"/>
                <a:cs typeface="Arial" panose="020B0604020202020204" pitchFamily="34" charset="0"/>
              </a:rPr>
              <a:t>Data collection methodology:</a:t>
            </a:r>
          </a:p>
          <a:p>
            <a:pPr lvl="1" algn="just">
              <a:lnSpc>
                <a:spcPct val="120000"/>
              </a:lnSpc>
              <a:spcBef>
                <a:spcPts val="1400"/>
              </a:spcBef>
              <a:buFont typeface="Wingdings" panose="05000000000000000000" pitchFamily="2" charset="2"/>
              <a:buChar char="Ø"/>
            </a:pPr>
            <a:r>
              <a:rPr lang="en-US" sz="7600" dirty="0">
                <a:solidFill>
                  <a:schemeClr val="tx1"/>
                </a:solidFill>
                <a:latin typeface="Arial" panose="020B0604020202020204" pitchFamily="34" charset="0"/>
                <a:cs typeface="Arial" panose="020B0604020202020204" pitchFamily="34" charset="0"/>
              </a:rPr>
              <a:t>Data was collected using SpaceX API and web scraping from Wikipedia. </a:t>
            </a:r>
          </a:p>
          <a:p>
            <a:pPr algn="just">
              <a:lnSpc>
                <a:spcPct val="120000"/>
              </a:lnSpc>
              <a:spcBef>
                <a:spcPts val="1400"/>
              </a:spcBef>
              <a:buFont typeface="Wingdings" panose="05000000000000000000" pitchFamily="2" charset="2"/>
              <a:buChar char="v"/>
            </a:pPr>
            <a:r>
              <a:rPr lang="en-US" sz="8800" dirty="0">
                <a:solidFill>
                  <a:schemeClr val="tx1"/>
                </a:solidFill>
                <a:latin typeface="Arial" panose="020B0604020202020204" pitchFamily="34" charset="0"/>
                <a:cs typeface="Arial" panose="020B0604020202020204" pitchFamily="34" charset="0"/>
              </a:rPr>
              <a:t>Perform data wrangling</a:t>
            </a:r>
          </a:p>
          <a:p>
            <a:pPr lvl="1" algn="just">
              <a:lnSpc>
                <a:spcPct val="120000"/>
              </a:lnSpc>
              <a:spcBef>
                <a:spcPts val="1400"/>
              </a:spcBef>
              <a:buFont typeface="Wingdings" panose="05000000000000000000" pitchFamily="2" charset="2"/>
              <a:buChar char="Ø"/>
            </a:pPr>
            <a:r>
              <a:rPr lang="en-US" sz="7600" dirty="0">
                <a:solidFill>
                  <a:schemeClr val="tx1"/>
                </a:solidFill>
                <a:latin typeface="Arial" panose="020B0604020202020204" pitchFamily="34" charset="0"/>
                <a:cs typeface="Arial" panose="020B0604020202020204" pitchFamily="34" charset="0"/>
              </a:rPr>
              <a:t>One-hot encoding was applied to categorical features</a:t>
            </a:r>
          </a:p>
          <a:p>
            <a:pPr algn="just">
              <a:lnSpc>
                <a:spcPct val="120000"/>
              </a:lnSpc>
              <a:spcBef>
                <a:spcPts val="1400"/>
              </a:spcBef>
              <a:buFont typeface="Wingdings" panose="05000000000000000000" pitchFamily="2" charset="2"/>
              <a:buChar char="v"/>
            </a:pPr>
            <a:r>
              <a:rPr lang="en-US" sz="8800" dirty="0">
                <a:solidFill>
                  <a:schemeClr val="tx1"/>
                </a:solidFill>
                <a:latin typeface="Arial" panose="020B0604020202020204" pitchFamily="34" charset="0"/>
                <a:cs typeface="Arial" panose="020B0604020202020204" pitchFamily="34" charset="0"/>
              </a:rPr>
              <a:t>Perform exploratory data analysis (EDA) using visualization and SQL</a:t>
            </a:r>
          </a:p>
          <a:p>
            <a:pPr algn="just">
              <a:lnSpc>
                <a:spcPct val="120000"/>
              </a:lnSpc>
              <a:spcBef>
                <a:spcPts val="1400"/>
              </a:spcBef>
              <a:buFont typeface="Wingdings" panose="05000000000000000000" pitchFamily="2" charset="2"/>
              <a:buChar char="v"/>
            </a:pPr>
            <a:r>
              <a:rPr lang="en-US" sz="8800" dirty="0">
                <a:solidFill>
                  <a:schemeClr val="tx1"/>
                </a:solidFill>
                <a:latin typeface="Arial" panose="020B0604020202020204" pitchFamily="34" charset="0"/>
                <a:cs typeface="Arial" panose="020B0604020202020204" pitchFamily="34" charset="0"/>
              </a:rPr>
              <a:t>Perform interactive visual analytics using Folium and Plotly Dash</a:t>
            </a:r>
          </a:p>
          <a:p>
            <a:pPr algn="just">
              <a:lnSpc>
                <a:spcPct val="120000"/>
              </a:lnSpc>
              <a:spcBef>
                <a:spcPts val="1400"/>
              </a:spcBef>
              <a:buFont typeface="Wingdings" panose="05000000000000000000" pitchFamily="2" charset="2"/>
              <a:buChar char="v"/>
            </a:pPr>
            <a:r>
              <a:rPr lang="en-US" sz="8800" dirty="0">
                <a:solidFill>
                  <a:schemeClr val="tx1"/>
                </a:solidFill>
                <a:latin typeface="Arial" panose="020B0604020202020204" pitchFamily="34" charset="0"/>
                <a:cs typeface="Arial" panose="020B0604020202020204" pitchFamily="34" charset="0"/>
              </a:rPr>
              <a:t>Perform predictive analysis using classification models</a:t>
            </a:r>
          </a:p>
          <a:p>
            <a:pPr lvl="1" algn="just">
              <a:lnSpc>
                <a:spcPct val="120000"/>
              </a:lnSpc>
              <a:spcBef>
                <a:spcPts val="1400"/>
              </a:spcBef>
              <a:buFont typeface="Wingdings" panose="05000000000000000000" pitchFamily="2" charset="2"/>
              <a:buChar char="Ø"/>
            </a:pPr>
            <a:r>
              <a:rPr lang="en-US" sz="7600" dirty="0">
                <a:solidFill>
                  <a:schemeClr val="tx1"/>
                </a:solidFill>
                <a:latin typeface="Arial" panose="020B0604020202020204" pitchFamily="34" charset="0"/>
                <a:cs typeface="Arial" panose="020B0604020202020204" pitchFamily="34" charset="0"/>
              </a:rPr>
              <a:t>How to build, tune, evaluate classification </a:t>
            </a:r>
            <a:r>
              <a:rPr lang="en-US" sz="7600" dirty="0" smtClean="0">
                <a:solidFill>
                  <a:schemeClr val="tx1"/>
                </a:solidFill>
                <a:latin typeface="Arial" panose="020B0604020202020204" pitchFamily="34" charset="0"/>
                <a:cs typeface="Arial" panose="020B0604020202020204" pitchFamily="34" charset="0"/>
              </a:rPr>
              <a:t>models</a:t>
            </a:r>
            <a:endParaRPr lang="en-US" sz="2200" dirty="0">
              <a:solidFill>
                <a:schemeClr val="tx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350"/>
            <a:ext cx="10687962" cy="4335969"/>
          </a:xfrm>
          <a:prstGeom prst="rect">
            <a:avLst/>
          </a:prstGeom>
        </p:spPr>
        <p:txBody>
          <a:bodyPr/>
          <a:lstStyle/>
          <a:p>
            <a:pPr algn="just">
              <a:lnSpc>
                <a:spcPct val="100000"/>
              </a:lnSpc>
              <a:spcBef>
                <a:spcPts val="1400"/>
              </a:spcBef>
              <a:buFont typeface="Wingdings" panose="05000000000000000000" pitchFamily="2" charset="2"/>
              <a:buChar char="v"/>
            </a:pPr>
            <a:r>
              <a:rPr lang="en-US" sz="2200" dirty="0">
                <a:latin typeface="Arial" panose="020B0604020202020204" pitchFamily="34" charset="0"/>
                <a:cs typeface="Arial" panose="020B0604020202020204" pitchFamily="34" charset="0"/>
              </a:rPr>
              <a:t>The data was collected using various methods</a:t>
            </a:r>
          </a:p>
          <a:p>
            <a:pPr lvl="1" algn="just">
              <a:lnSpc>
                <a:spcPct val="100000"/>
              </a:lnSpc>
              <a:spcBef>
                <a:spcPts val="1400"/>
              </a:spcBef>
              <a:buFont typeface="Wingdings" panose="05000000000000000000" pitchFamily="2" charset="2"/>
              <a:buChar char="Ø"/>
            </a:pPr>
            <a:r>
              <a:rPr lang="en-US" sz="1900" dirty="0">
                <a:latin typeface="Arial" panose="020B0604020202020204" pitchFamily="34" charset="0"/>
                <a:cs typeface="Arial" panose="020B0604020202020204" pitchFamily="34" charset="0"/>
              </a:rPr>
              <a:t>Data collection was done using get request to the SpaceX API.</a:t>
            </a:r>
          </a:p>
          <a:p>
            <a:pPr lvl="1" algn="just">
              <a:lnSpc>
                <a:spcPct val="100000"/>
              </a:lnSpc>
              <a:spcBef>
                <a:spcPts val="1400"/>
              </a:spcBef>
              <a:buFont typeface="Wingdings" panose="05000000000000000000" pitchFamily="2" charset="2"/>
              <a:buChar char="Ø"/>
            </a:pPr>
            <a:r>
              <a:rPr lang="en-US" sz="1900" dirty="0">
                <a:latin typeface="Arial" panose="020B0604020202020204" pitchFamily="34" charset="0"/>
                <a:cs typeface="Arial" panose="020B0604020202020204" pitchFamily="34" charset="0"/>
              </a:rPr>
              <a:t>Next, we decoded the response content as a Json using .json() function call and turn it into a pandas </a:t>
            </a:r>
            <a:r>
              <a:rPr lang="en-US" sz="1900" dirty="0" err="1">
                <a:latin typeface="Arial" panose="020B0604020202020204" pitchFamily="34" charset="0"/>
                <a:cs typeface="Arial" panose="020B0604020202020204" pitchFamily="34" charset="0"/>
              </a:rPr>
              <a:t>dataframe</a:t>
            </a:r>
            <a:r>
              <a:rPr lang="en-US" sz="1900" dirty="0">
                <a:latin typeface="Arial" panose="020B0604020202020204" pitchFamily="34" charset="0"/>
                <a:cs typeface="Arial" panose="020B0604020202020204" pitchFamily="34" charset="0"/>
              </a:rPr>
              <a:t> using .</a:t>
            </a:r>
            <a:r>
              <a:rPr lang="en-US" sz="1900" dirty="0" err="1">
                <a:latin typeface="Arial" panose="020B0604020202020204" pitchFamily="34" charset="0"/>
                <a:cs typeface="Arial" panose="020B0604020202020204" pitchFamily="34" charset="0"/>
              </a:rPr>
              <a:t>json_normalize</a:t>
            </a:r>
            <a:r>
              <a:rPr lang="en-US" sz="1900" dirty="0">
                <a:latin typeface="Arial" panose="020B0604020202020204" pitchFamily="34" charset="0"/>
                <a:cs typeface="Arial" panose="020B0604020202020204" pitchFamily="34" charset="0"/>
              </a:rPr>
              <a:t>().</a:t>
            </a:r>
          </a:p>
          <a:p>
            <a:pPr lvl="1" algn="just">
              <a:lnSpc>
                <a:spcPct val="100000"/>
              </a:lnSpc>
              <a:spcBef>
                <a:spcPts val="1400"/>
              </a:spcBef>
              <a:buFont typeface="Wingdings" panose="05000000000000000000" pitchFamily="2" charset="2"/>
              <a:buChar char="Ø"/>
            </a:pPr>
            <a:r>
              <a:rPr lang="en-US" sz="1900" dirty="0">
                <a:latin typeface="Arial" panose="020B0604020202020204" pitchFamily="34" charset="0"/>
                <a:cs typeface="Arial" panose="020B0604020202020204" pitchFamily="34" charset="0"/>
              </a:rPr>
              <a:t>We then cleaned the data, checked for missing values and fill in missing values where necessary.</a:t>
            </a:r>
          </a:p>
          <a:p>
            <a:pPr lvl="1" algn="just">
              <a:lnSpc>
                <a:spcPct val="100000"/>
              </a:lnSpc>
              <a:spcBef>
                <a:spcPts val="1400"/>
              </a:spcBef>
              <a:buFont typeface="Wingdings" panose="05000000000000000000" pitchFamily="2" charset="2"/>
              <a:buChar char="Ø"/>
            </a:pPr>
            <a:r>
              <a:rPr lang="en-US" sz="1900" dirty="0">
                <a:latin typeface="Arial" panose="020B0604020202020204" pitchFamily="34" charset="0"/>
                <a:cs typeface="Arial" panose="020B0604020202020204" pitchFamily="34" charset="0"/>
              </a:rPr>
              <a:t>In addition, we performed web scraping from Wikipedia for Falcon 9 launch records with BeautifulSoup. </a:t>
            </a:r>
          </a:p>
          <a:p>
            <a:pPr lvl="1" algn="just">
              <a:lnSpc>
                <a:spcPct val="100000"/>
              </a:lnSpc>
              <a:spcBef>
                <a:spcPts val="1400"/>
              </a:spcBef>
              <a:buFont typeface="Wingdings" panose="05000000000000000000" pitchFamily="2" charset="2"/>
              <a:buChar char="Ø"/>
            </a:pPr>
            <a:r>
              <a:rPr lang="en-US" sz="1900" dirty="0">
                <a:latin typeface="Arial" panose="020B0604020202020204" pitchFamily="34" charset="0"/>
                <a:cs typeface="Arial" panose="020B0604020202020204" pitchFamily="34" charset="0"/>
              </a:rPr>
              <a:t>The objective was to extract the launch records as HTML table, parse the table and convert it to a pandas </a:t>
            </a:r>
            <a:r>
              <a:rPr lang="en-US" sz="1900" dirty="0" err="1">
                <a:latin typeface="Arial" panose="020B0604020202020204" pitchFamily="34" charset="0"/>
                <a:cs typeface="Arial" panose="020B0604020202020204" pitchFamily="34" charset="0"/>
              </a:rPr>
              <a:t>dataframe</a:t>
            </a:r>
            <a:r>
              <a:rPr lang="en-US" sz="1900" dirty="0">
                <a:latin typeface="Arial" panose="020B0604020202020204" pitchFamily="34" charset="0"/>
                <a:cs typeface="Arial" panose="020B0604020202020204" pitchFamily="34" charset="0"/>
              </a:rPr>
              <a:t> for future analysis</a:t>
            </a:r>
            <a:r>
              <a:rPr lang="en-US" sz="1900" dirty="0" smtClean="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used the get request to the SpaceX API to collect data, clean the requested data and did some basic data wrangling and formatting.</a:t>
            </a:r>
          </a:p>
          <a:p>
            <a:pPr>
              <a:lnSpc>
                <a:spcPct val="100000"/>
              </a:lnSpc>
              <a:spcBef>
                <a:spcPts val="1400"/>
              </a:spcBef>
              <a:buFont typeface="Wingdings" panose="05000000000000000000" pitchFamily="2" charset="2"/>
              <a:buChar char="v"/>
            </a:pPr>
            <a:r>
              <a:rPr lang="en-US" sz="2200" dirty="0" smtClean="0">
                <a:solidFill>
                  <a:schemeClr val="accent3">
                    <a:lumMod val="25000"/>
                  </a:schemeClr>
                </a:solidFill>
                <a:latin typeface="Arial" panose="020B0604020202020204" pitchFamily="34" charset="0"/>
                <a:cs typeface="Arial" panose="020B0604020202020204" pitchFamily="34" charset="0"/>
              </a:rPr>
              <a:t>For reference: </a:t>
            </a:r>
            <a:r>
              <a:rPr lang="en-US" sz="2200" dirty="0" smtClean="0">
                <a:solidFill>
                  <a:srgbClr val="1C7DDB"/>
                </a:solidFill>
                <a:latin typeface="Arial" panose="020B0604020202020204" pitchFamily="34" charset="0"/>
                <a:cs typeface="Arial" panose="020B0604020202020204" pitchFamily="34" charset="0"/>
              </a:rPr>
              <a:t>https</a:t>
            </a:r>
            <a:r>
              <a:rPr lang="en-US" sz="2200" dirty="0">
                <a:solidFill>
                  <a:srgbClr val="1C7DDB"/>
                </a:solidFill>
                <a:latin typeface="Arial" panose="020B0604020202020204" pitchFamily="34" charset="0"/>
                <a:cs typeface="Arial" panose="020B0604020202020204" pitchFamily="34" charset="0"/>
              </a:rPr>
              <a:t>://</a:t>
            </a:r>
            <a:r>
              <a:rPr lang="en-US" sz="2200" dirty="0" smtClean="0">
                <a:solidFill>
                  <a:srgbClr val="1C7DDB"/>
                </a:solidFill>
                <a:latin typeface="Arial" panose="020B0604020202020204" pitchFamily="34" charset="0"/>
                <a:cs typeface="Arial" panose="020B0604020202020204" pitchFamily="34" charset="0"/>
              </a:rPr>
              <a:t>github.com/karannxo/Capstone-Project-SPACE-Y/blob/f12c6ce17fda751b612dcae515775e2b9443e055/Week%201%20API.ipynb</a:t>
            </a:r>
            <a:endParaRPr lang="en-US" sz="2200" dirty="0" smtClean="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365" y="1626368"/>
            <a:ext cx="3950956" cy="13464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366" y="2972838"/>
            <a:ext cx="3950956" cy="197215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366" y="4944997"/>
            <a:ext cx="3950956" cy="11144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applied web scrapping to webscrap Falcon 9 launch records with BeautifulSoup </a:t>
            </a:r>
          </a:p>
          <a:p>
            <a:pPr algn="just">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We parsed the table and converted it into a pandas dataframe.</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rial" panose="020B0604020202020204" pitchFamily="34" charset="0"/>
                <a:cs typeface="Arial" panose="020B0604020202020204" pitchFamily="34" charset="0"/>
              </a:rPr>
              <a:t>For reference: </a:t>
            </a:r>
            <a:r>
              <a:rPr lang="en-US" sz="2200" dirty="0" smtClean="0">
                <a:solidFill>
                  <a:srgbClr val="1C7DDB"/>
                </a:solidFill>
                <a:latin typeface="Arial" panose="020B0604020202020204" pitchFamily="34" charset="0"/>
                <a:cs typeface="Arial" panose="020B0604020202020204" pitchFamily="34" charset="0"/>
              </a:rPr>
              <a:t>https</a:t>
            </a:r>
            <a:r>
              <a:rPr lang="en-US" sz="2200" dirty="0">
                <a:solidFill>
                  <a:srgbClr val="1C7DDB"/>
                </a:solidFill>
                <a:latin typeface="Arial" panose="020B0604020202020204" pitchFamily="34" charset="0"/>
                <a:cs typeface="Arial" panose="020B0604020202020204" pitchFamily="34" charset="0"/>
              </a:rPr>
              <a:t>://</a:t>
            </a:r>
            <a:r>
              <a:rPr lang="en-US" sz="2200" dirty="0" smtClean="0">
                <a:solidFill>
                  <a:srgbClr val="1C7DDB"/>
                </a:solidFill>
                <a:latin typeface="Arial" panose="020B0604020202020204" pitchFamily="34" charset="0"/>
                <a:cs typeface="Arial" panose="020B0604020202020204" pitchFamily="34" charset="0"/>
              </a:rPr>
              <a:t>github.com/karannxo/Capstone-Project-SPACE-Y/blob/f12c6ce17fda751b612dcae515775e2b9443e055/Week%201%20Web.ipynb</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477108"/>
            <a:ext cx="4653976" cy="23847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261" y="3861880"/>
            <a:ext cx="4653977" cy="239300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www.w3.org/XML/1998/namespace"/>
    <ds:schemaRef ds:uri="http://schemas.microsoft.com/office/2006/metadata/properties"/>
    <ds:schemaRef ds:uri="http://schemas.microsoft.com/office/2006/documentManagement/types"/>
    <ds:schemaRef ds:uri="http://purl.org/dc/terms/"/>
    <ds:schemaRef ds:uri="http://schemas.microsoft.com/office/infopath/2007/PartnerControls"/>
    <ds:schemaRef ds:uri="f80a141d-92ca-4d3d-9308-f7e7b1d44ce8"/>
    <ds:schemaRef ds:uri="155be751-a274-42e8-93fb-f39d3b9bccc8"/>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1388</TotalTime>
  <Words>1661</Words>
  <Application>Microsoft Office PowerPoint</Application>
  <PresentationFormat>Widescreen</PresentationFormat>
  <Paragraphs>200</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Karan</cp:lastModifiedBy>
  <cp:revision>220</cp:revision>
  <dcterms:created xsi:type="dcterms:W3CDTF">2021-04-29T18:58:34Z</dcterms:created>
  <dcterms:modified xsi:type="dcterms:W3CDTF">2022-03-19T13:28:45Z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